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jpeg" ContentType="image/jpeg"/>
  <Override PartName="/ppt/media/image11.png" ContentType="image/png"/>
  <Override PartName="/ppt/media/image12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</p:sldIdLst>
  <p:sldSz cx="24384000" cy="13716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122A518-AA58-426E-B911-B18635DAFC57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B6B3400-C0CC-4FFE-9473-4763FEF76FF8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D6430EB-1110-42F7-9CBB-AF8FB4EA17F0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F13677D-14EE-4B10-8FCD-E436FDBF05BD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2DBE78-E6DC-4D82-9398-6CB1D9B8DDC6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A98A21-2A16-4FB8-AD66-B2C8B1CB26C2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CDAFE5-F8EF-401E-939E-C3A6C904B35E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D2E837-D59E-43AA-9683-FCB7D127CD19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339D55-F7D2-46BD-B711-0F60EB33D5F0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1206360" y="1079640"/>
            <a:ext cx="21970440" cy="66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385370-FA78-4ED1-AC38-A87AE0A60616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F25327-2499-4997-ABCF-EA0B4B5CEB5B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C633A8C-3E44-4CE9-96DF-1F13450E76A8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49D462-D71F-4237-8460-F37BA7DA74ED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136E7C-E2CF-4A0D-8218-3133D151A715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2D04FB-5D71-4B61-A710-FA909CB83EE4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CA173E-D405-4605-8E56-23C7F5C27B7A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DA7F69-1C7A-46EA-8337-F8C84D479C1B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F5E47EA-3B48-486C-AEFB-EF6ED48B9C83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5814CEC-94BD-49C1-90E3-AFB1674979F3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92E17B6-87AE-4114-8C8B-6AEDB133AB04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31763AA-D1B2-4ECE-8E1F-C8B626DC7A77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95D4294-CCCD-470D-8A4B-91E0C4A73351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320261C-54F2-4723-90AA-0C81ACFAFE09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1206360" y="1079640"/>
            <a:ext cx="21970440" cy="66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CA59120-0CED-4589-BB07-EB85BB171252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C0B6D11-CE76-468B-8269-DECC4E94CA68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033CEF7-9F4E-4010-9FD6-0FA239704259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C401ECE-AA45-4B3F-8C94-1FB0E000C7DC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38D5F19-7046-4D13-B4DE-161582A7FDCF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620AEED-78B5-48CD-B6E7-ED738F52171F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A2C5D0B-2AE9-4586-832F-82BB68FCFE04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A29CE21-438C-4A19-B213-685AF16DDB5F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2D6CF65-95B8-42F7-9F2A-8B4490C1BF12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A721821-A3CD-4846-8403-806A8769CDEA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A72B97D-266C-4119-8660-CAC9103DFE95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D694B50-1371-49E4-B585-64B4A9CD3585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0CDBF53-CDEE-4EA8-880B-51FCA161DB07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1206360" y="1079640"/>
            <a:ext cx="21970440" cy="66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CC0B88C-4723-4C83-AB3F-6D164A143517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CCA9429-DFD7-4FCA-AE06-4E7827745F7B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75DED3E-B710-43B6-957E-8A17AC5F7E09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7314470-F154-407E-8466-F9C3D6548C0D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31A7C7E-566F-4890-8227-4B542D357379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993E520-6A1D-4A51-BA80-E87F8043F1DA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DDB0EB0-ABA0-4A99-A78C-A350EB13FF79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9098A95-38F6-41A7-AE21-20A5F0D833F9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97F00D0-7947-4C1C-9953-E7C1BDC77D74}" type="slidenum">
              <a:t>&lt;#&gt;</a:t>
            </a:fld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DB8CF87-A28E-4106-941E-76A7D244E957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1683F7D-893B-410B-928C-434FC361D35C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AE25B33-123F-43DC-B76E-0C85D0527A1A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639CEF0-B729-41D0-B9B1-894A049C5893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ubTitle"/>
          </p:nvPr>
        </p:nvSpPr>
        <p:spPr>
          <a:xfrm>
            <a:off x="1206360" y="1079640"/>
            <a:ext cx="21970440" cy="66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9FE47D1-275B-4B81-BE71-C4508FD4F022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4FFBEBA-8B51-429B-A865-B81AD15E8299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2F5F2FF-2581-4F00-8829-AB18B799E1AE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BB8C386-4DC7-4C9D-9C5A-D88E68CC040D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1153484-1500-4FF3-8676-90042FD7E952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F236A61-F39B-4076-94C1-97BBBB1D595E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206360" y="1079640"/>
            <a:ext cx="21970440" cy="66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DE465DA-967A-4CDB-A4B0-C8468B54F76A}" type="slidenum">
              <a:t>&lt;#&gt;</a:t>
            </a:fld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3" name="PlaceHolder 6"/>
          <p:cNvSpPr>
            <a:spLocks noGrp="1"/>
          </p:cNvSpPr>
          <p:nvPr>
            <p:ph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4" name="PlaceHolder 7"/>
          <p:cNvSpPr>
            <a:spLocks noGrp="1"/>
          </p:cNvSpPr>
          <p:nvPr>
            <p:ph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A9AF62C-D7D7-4945-8247-D866E5D14226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E73D566-ACE2-4A1E-B5FF-76F2E6205D11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AADA7F5-970A-47B9-AA60-44AAD605D2B8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4273FAB-F3D3-4EF6-80DA-9E6D59602E97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B39EFC1-C42B-4D0C-8640-B849B8C53939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0D0050E-48D0-40AF-B08D-BBE0F13CA728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subTitle"/>
          </p:nvPr>
        </p:nvSpPr>
        <p:spPr>
          <a:xfrm>
            <a:off x="1206360" y="1079640"/>
            <a:ext cx="21970440" cy="66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003ED4A-E428-4C36-BE96-6F69992840D1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E3097D8-9B68-4F96-9AAD-A0A6001695BF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9E7FEC2-9081-411F-8229-22589B7E657B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CE0424D-F923-4B13-83CC-5FE27D851786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9EAFA6F-E869-462A-9F2A-FE8F7BDEAF16}" type="slidenum">
              <a:t>&lt;#&gt;</a:t>
            </a:fld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33EF7A2-7380-486E-92F6-D701AEB56E76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506CF12-35DB-405E-931C-D66E8BAF439D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2" name="PlaceHolder 6"/>
          <p:cNvSpPr>
            <a:spLocks noGrp="1"/>
          </p:cNvSpPr>
          <p:nvPr>
            <p:ph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3" name="PlaceHolder 7"/>
          <p:cNvSpPr>
            <a:spLocks noGrp="1"/>
          </p:cNvSpPr>
          <p:nvPr>
            <p:ph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171831A-B9B3-4792-9B31-286F854B6965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A85BA92C-FABB-44A1-8C54-B08F28D02BB5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9A0558D8-339E-4F17-99A6-403D466E6080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F08946C-9F8F-41EE-8732-271AA61D25EB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02D5AC5-C01C-4504-97F2-9F2B714BC9E5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E629C1E3-8D0D-4817-A473-24C47BDC38EE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ubTitle"/>
          </p:nvPr>
        </p:nvSpPr>
        <p:spPr>
          <a:xfrm>
            <a:off x="1206360" y="1079640"/>
            <a:ext cx="21970440" cy="66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8F2BFB3-82DF-4C48-A964-F0000314CD4B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F1B668F-961B-4B24-8E86-947E11801398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18CC8FB-C94E-4684-8872-AEAAD849FDE1}" type="slidenum">
              <a:t>&lt;#&gt;</a:t>
            </a:fld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EC5D939-8458-4BFC-8C25-D1B62A46ECE6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86C939D-9F3C-404D-BDCB-73202C02943F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63DC152-37E8-478C-8778-FFED5CAD78CB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C3C0498D-3681-4CA0-8F33-32BF477B1D90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71" name="PlaceHolder 6"/>
          <p:cNvSpPr>
            <a:spLocks noGrp="1"/>
          </p:cNvSpPr>
          <p:nvPr>
            <p:ph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72" name="PlaceHolder 7"/>
          <p:cNvSpPr>
            <a:spLocks noGrp="1"/>
          </p:cNvSpPr>
          <p:nvPr>
            <p:ph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F1AEE8D5-0F8E-42F8-9FD1-E8E44D6FDDCA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8C9DC74-D89C-45A0-B78C-C3982E6F8F44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E2E39F8-B398-4552-96B3-44614AB463B7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02FC24F-F755-4FC9-950B-1B9E7AB1FB3B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EB6AA81-D297-4A60-AE3A-0D27DC1E4358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DDCC072-70E0-40C0-A1EB-1EFE2FC474A3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8E194F5-97C5-410D-A1AF-0C863AB27EA5}" type="slidenum">
              <a:t>&lt;#&gt;</a:t>
            </a:fld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subTitle"/>
          </p:nvPr>
        </p:nvSpPr>
        <p:spPr>
          <a:xfrm>
            <a:off x="1206360" y="1079640"/>
            <a:ext cx="21970440" cy="66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5B66362-FAD7-47A2-8E02-F844DF1DA9AC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6639BF9-D0B4-44B3-A31A-0A46C37A7B59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10BE618-81E8-414B-A941-479864E8BFE4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95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96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5D87364-C33E-4934-97C1-3FDE672A5C0D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02555CB-699B-40AD-A0EA-B7275A3239E8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4" name="PlaceHolder 5"/>
          <p:cNvSpPr>
            <a:spLocks noGrp="1"/>
          </p:cNvSpPr>
          <p:nvPr>
            <p:ph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9F74DFD-3C3A-4AC7-9112-037654D46621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9" name="PlaceHolder 5"/>
          <p:cNvSpPr>
            <a:spLocks noGrp="1"/>
          </p:cNvSpPr>
          <p:nvPr>
            <p:ph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10" name="PlaceHolder 6"/>
          <p:cNvSpPr>
            <a:spLocks noGrp="1"/>
          </p:cNvSpPr>
          <p:nvPr>
            <p:ph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11" name="PlaceHolder 7"/>
          <p:cNvSpPr>
            <a:spLocks noGrp="1"/>
          </p:cNvSpPr>
          <p:nvPr>
            <p:ph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9466E0B-24BE-418E-A2FD-D6BCDC996835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12001320" y="13080960"/>
            <a:ext cx="367920" cy="374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lnSpc>
                <a:spcPct val="100000"/>
              </a:lnSpc>
              <a:buNone/>
              <a:defRPr b="0" lang="fr-FR" sz="2400" spc="-1" strike="noStrike">
                <a:latin typeface="Times New Roman"/>
              </a:defRPr>
            </a:lvl1pPr>
          </a:lstStyle>
          <a:p>
            <a:pPr>
              <a:lnSpc>
                <a:spcPct val="100000"/>
              </a:lnSpc>
              <a:buNone/>
            </a:pPr>
            <a:fld id="{558C7ACF-C35B-4F4D-9681-B01D25A6EC37}" type="slidenum">
              <a:rPr b="0" lang="fr-FR" sz="2400" spc="-1" strike="noStrike">
                <a:latin typeface="Times New Roman"/>
              </a:rPr>
              <a:t>&lt;numéro&gt;</a:t>
            </a:fld>
            <a:endParaRPr b="0" lang="fr-FR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 idx="2"/>
          </p:nvPr>
        </p:nvSpPr>
        <p:spPr>
          <a:xfrm>
            <a:off x="12001320" y="13080960"/>
            <a:ext cx="367920" cy="374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lnSpc>
                <a:spcPct val="100000"/>
              </a:lnSpc>
              <a:buNone/>
              <a:defRPr b="0" lang="fr-FR" sz="2400" spc="-1" strike="noStrike">
                <a:latin typeface="Times New Roman"/>
              </a:defRPr>
            </a:lvl1pPr>
          </a:lstStyle>
          <a:p>
            <a:pPr>
              <a:lnSpc>
                <a:spcPct val="100000"/>
              </a:lnSpc>
              <a:buNone/>
            </a:pPr>
            <a:fld id="{E5939439-6823-4A7C-94B6-3C6305DA3E7B}" type="slidenum">
              <a:rPr b="0" lang="fr-FR" sz="2400" spc="-1" strike="noStrike">
                <a:latin typeface="Times New Roman"/>
              </a:rPr>
              <a:t>&lt;numéro&gt;</a:t>
            </a:fld>
            <a:endParaRPr b="0" lang="fr-F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sldNum" idx="3"/>
          </p:nvPr>
        </p:nvSpPr>
        <p:spPr>
          <a:xfrm>
            <a:off x="12001320" y="13080960"/>
            <a:ext cx="367920" cy="374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lnSpc>
                <a:spcPct val="100000"/>
              </a:lnSpc>
              <a:buNone/>
              <a:defRPr b="0" lang="fr-FR" sz="2400" spc="-1" strike="noStrike">
                <a:latin typeface="Times New Roman"/>
              </a:defRPr>
            </a:lvl1pPr>
          </a:lstStyle>
          <a:p>
            <a:pPr>
              <a:lnSpc>
                <a:spcPct val="100000"/>
              </a:lnSpc>
              <a:buNone/>
            </a:pPr>
            <a:fld id="{14AFD459-2E97-470C-873A-A9F10BC1E9B1}" type="slidenum">
              <a:rPr b="0" lang="fr-FR" sz="2400" spc="-1" strike="noStrike">
                <a:latin typeface="Times New Roman"/>
              </a:rPr>
              <a:t>&lt;numéro&gt;</a:t>
            </a:fld>
            <a:endParaRPr b="0" lang="fr-F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sldNum" idx="4"/>
          </p:nvPr>
        </p:nvSpPr>
        <p:spPr>
          <a:xfrm>
            <a:off x="12001320" y="13080960"/>
            <a:ext cx="367920" cy="374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lnSpc>
                <a:spcPct val="100000"/>
              </a:lnSpc>
              <a:buNone/>
              <a:defRPr b="0" lang="fr-FR" sz="2400" spc="-1" strike="noStrike">
                <a:latin typeface="Times New Roman"/>
              </a:defRPr>
            </a:lvl1pPr>
          </a:lstStyle>
          <a:p>
            <a:pPr>
              <a:lnSpc>
                <a:spcPct val="100000"/>
              </a:lnSpc>
              <a:buNone/>
            </a:pPr>
            <a:fld id="{D6141866-30F2-446F-ABCB-9418EE915554}" type="slidenum">
              <a:rPr b="0" lang="fr-FR" sz="2400" spc="-1" strike="noStrike">
                <a:latin typeface="Times New Roman"/>
              </a:rPr>
              <a:t>&lt;numéro&gt;</a:t>
            </a:fld>
            <a:endParaRPr b="0" lang="fr-F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sldNum" idx="5"/>
          </p:nvPr>
        </p:nvSpPr>
        <p:spPr>
          <a:xfrm>
            <a:off x="12001320" y="13085280"/>
            <a:ext cx="367920" cy="374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lnSpc>
                <a:spcPct val="100000"/>
              </a:lnSpc>
              <a:buNone/>
              <a:defRPr b="0" lang="fr-FR" sz="2400" spc="-1" strike="noStrike">
                <a:latin typeface="Times New Roman"/>
              </a:defRPr>
            </a:lvl1pPr>
          </a:lstStyle>
          <a:p>
            <a:pPr>
              <a:lnSpc>
                <a:spcPct val="100000"/>
              </a:lnSpc>
              <a:buNone/>
            </a:pPr>
            <a:fld id="{39F3CB42-120E-4F00-9595-B557AEFF6F35}" type="slidenum">
              <a:rPr b="0" lang="fr-FR" sz="2400" spc="-1" strike="noStrike">
                <a:latin typeface="Times New Roman"/>
              </a:rPr>
              <a:t>&lt;numéro&gt;</a:t>
            </a:fld>
            <a:endParaRPr b="0" lang="fr-F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sldNum" idx="6"/>
          </p:nvPr>
        </p:nvSpPr>
        <p:spPr>
          <a:xfrm>
            <a:off x="12001320" y="13080960"/>
            <a:ext cx="367920" cy="374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lnSpc>
                <a:spcPct val="100000"/>
              </a:lnSpc>
              <a:buNone/>
              <a:defRPr b="0" lang="fr-FR" sz="2400" spc="-1" strike="noStrike">
                <a:latin typeface="Times New Roman"/>
              </a:defRPr>
            </a:lvl1pPr>
          </a:lstStyle>
          <a:p>
            <a:pPr>
              <a:lnSpc>
                <a:spcPct val="100000"/>
              </a:lnSpc>
              <a:buNone/>
            </a:pPr>
            <a:fld id="{B09F1EB5-7F12-4D57-AE52-4A984DA0F480}" type="slidenum">
              <a:rPr b="0" lang="fr-FR" sz="2400" spc="-1" strike="noStrike">
                <a:latin typeface="Times New Roman"/>
              </a:rPr>
              <a:t>&lt;numéro&gt;</a:t>
            </a:fld>
            <a:endParaRPr b="0" lang="fr-F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sldNum" idx="7"/>
          </p:nvPr>
        </p:nvSpPr>
        <p:spPr>
          <a:xfrm>
            <a:off x="12001320" y="13080960"/>
            <a:ext cx="367920" cy="374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lnSpc>
                <a:spcPct val="100000"/>
              </a:lnSpc>
              <a:buNone/>
              <a:defRPr b="0" lang="fr-FR" sz="2400" spc="-1" strike="noStrike">
                <a:latin typeface="Times New Roman"/>
              </a:defRPr>
            </a:lvl1pPr>
          </a:lstStyle>
          <a:p>
            <a:pPr>
              <a:lnSpc>
                <a:spcPct val="100000"/>
              </a:lnSpc>
              <a:buNone/>
            </a:pPr>
            <a:fld id="{9EA5A0D5-124B-4F90-A45C-968A2568BE2A}" type="slidenum">
              <a:rPr b="0" lang="fr-FR" sz="2400" spc="-1" strike="noStrike">
                <a:latin typeface="Times New Roman"/>
              </a:rPr>
              <a:t>&lt;numéro&gt;</a:t>
            </a:fld>
            <a:endParaRPr b="0" lang="fr-F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sldNum" idx="8"/>
          </p:nvPr>
        </p:nvSpPr>
        <p:spPr>
          <a:xfrm>
            <a:off x="12001320" y="13080960"/>
            <a:ext cx="367920" cy="374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>
              <a:lnSpc>
                <a:spcPct val="100000"/>
              </a:lnSpc>
              <a:buNone/>
              <a:defRPr b="0" lang="fr-FR" sz="2400" spc="-1" strike="noStrike">
                <a:latin typeface="Times New Roman"/>
              </a:defRPr>
            </a:lvl1pPr>
          </a:lstStyle>
          <a:p>
            <a:pPr>
              <a:lnSpc>
                <a:spcPct val="100000"/>
              </a:lnSpc>
              <a:buNone/>
            </a:pPr>
            <a:fld id="{E1987F35-4503-40BE-BB49-3EB836C08256}" type="slidenum">
              <a:rPr b="0" lang="fr-FR" sz="2400" spc="-1" strike="noStrike">
                <a:latin typeface="Times New Roman"/>
              </a:rPr>
              <a:t>&lt;numéro&gt;</a:t>
            </a:fld>
            <a:endParaRPr b="0" lang="fr-F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8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6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/>
          </p:nvPr>
        </p:nvSpPr>
        <p:spPr>
          <a:xfrm>
            <a:off x="1201320" y="11859840"/>
            <a:ext cx="21970440" cy="63612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36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Alix ,Chahra and Mario 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title"/>
          </p:nvPr>
        </p:nvSpPr>
        <p:spPr>
          <a:xfrm>
            <a:off x="1206360" y="2575080"/>
            <a:ext cx="21970440" cy="4647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fr-FR" sz="11600" spc="-233" strike="noStrike">
                <a:solidFill>
                  <a:srgbClr val="000000"/>
                </a:solidFill>
                <a:latin typeface="Helvetica Neue"/>
                <a:ea typeface="Helvetica Neue"/>
              </a:rPr>
              <a:t>DATA CLEANING </a:t>
            </a:r>
            <a:endParaRPr b="0" lang="fr-FR" sz="11600" spc="-1" strike="noStrike"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 type="subTitle"/>
          </p:nvPr>
        </p:nvSpPr>
        <p:spPr>
          <a:xfrm>
            <a:off x="1201320" y="7223040"/>
            <a:ext cx="21970440" cy="190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55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Entrepreneurial Competency in University Students</a:t>
            </a:r>
            <a:endParaRPr b="0" lang="fr-FR" sz="5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fr-FR" sz="8500" spc="-171" strike="noStrike">
                <a:solidFill>
                  <a:srgbClr val="000000"/>
                </a:solidFill>
                <a:latin typeface="Helvetica Neue"/>
                <a:ea typeface="Helvetica Neue"/>
              </a:rPr>
              <a:t>Uploading data Into the computer</a:t>
            </a:r>
            <a:endParaRPr b="0" lang="fr-FR" sz="8500" spc="-1" strike="noStrike">
              <a:latin typeface="Arial"/>
            </a:endParaRPr>
          </a:p>
        </p:txBody>
      </p:sp>
      <p:sp>
        <p:nvSpPr>
          <p:cNvPr id="334" name="data.to_csv(r'/Users/naitsaidifariza/Desktop/data_cleaned.csv')"/>
          <p:cNvSpPr/>
          <p:nvPr/>
        </p:nvSpPr>
        <p:spPr>
          <a:xfrm>
            <a:off x="1126080" y="5182560"/>
            <a:ext cx="19571040" cy="15631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4800" spc="-1" strike="noStrike">
                <a:solidFill>
                  <a:srgbClr val="5e5e5e"/>
                </a:solidFill>
                <a:latin typeface="Helvetica Neue"/>
                <a:ea typeface="Helvetica Neue"/>
              </a:rPr>
              <a:t>data.to_csv(r'/Users/naitsaidifariza/Desktop/data_cleaned.csv')</a:t>
            </a:r>
            <a:endParaRPr b="0" lang="fr-FR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/>
          </p:nvPr>
        </p:nvSpPr>
        <p:spPr>
          <a:xfrm>
            <a:off x="1207800" y="1106280"/>
            <a:ext cx="21967920" cy="63612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0" bIns="0" anchor="t">
            <a:noAutofit/>
          </a:bodyPr>
          <a:p>
            <a:endParaRPr b="0" lang="fr-FR" sz="3200" spc="-1" strike="noStrike">
              <a:latin typeface="Arial"/>
            </a:endParaRPr>
          </a:p>
        </p:txBody>
      </p:sp>
      <p:pic>
        <p:nvPicPr>
          <p:cNvPr id="336" name="Screenshot 2022-08-14 at 18.28.43.png" descr="Screenshot 2022-08-14 at 18.28.43.png"/>
          <p:cNvPicPr/>
          <p:nvPr/>
        </p:nvPicPr>
        <p:blipFill>
          <a:blip r:embed="rId1"/>
          <a:srcRect l="0" t="0" r="14054" b="11214"/>
          <a:stretch/>
        </p:blipFill>
        <p:spPr>
          <a:xfrm>
            <a:off x="659160" y="956880"/>
            <a:ext cx="23065200" cy="1180152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fr-FR" sz="8500" spc="-171" strike="noStrike">
                <a:solidFill>
                  <a:srgbClr val="000000"/>
                </a:solidFill>
                <a:latin typeface="Helvetica Neue"/>
                <a:ea typeface="Helvetica Neue"/>
              </a:rPr>
              <a:t>Get Dummies Encoder </a:t>
            </a:r>
            <a:endParaRPr b="0" lang="fr-FR" sz="8500" spc="-1" strike="noStrike"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21970440" cy="82551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r>
              <a:rPr b="0" lang="fr-FR" sz="5500" spc="-55" strike="noStrike">
                <a:solidFill>
                  <a:srgbClr val="000000"/>
                </a:solidFill>
                <a:latin typeface="Helvetica Neue"/>
                <a:ea typeface="Helvetica Neue"/>
              </a:rPr>
              <a:t>- pd.get_dummies(data[“Gender”])</a:t>
            </a:r>
            <a:endParaRPr b="0" lang="fr-FR" sz="5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r>
              <a:rPr b="0" lang="fr-FR" sz="5500" spc="-55" strike="noStrike">
                <a:solidFill>
                  <a:srgbClr val="000000"/>
                </a:solidFill>
                <a:latin typeface="Helvetica Neue"/>
                <a:ea typeface="Helvetica Neue"/>
              </a:rPr>
              <a:t>-pd.get_dummies(data[“EducationSector"])</a:t>
            </a:r>
            <a:endParaRPr b="0" lang="fr-FR" sz="55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800"/>
              </a:spcBef>
              <a:buNone/>
              <a:tabLst>
                <a:tab algn="l" pos="0"/>
              </a:tabLst>
            </a:pPr>
            <a:r>
              <a:rPr b="0" lang="fr-FR" sz="5500" spc="-55" strike="noStrike">
                <a:solidFill>
                  <a:srgbClr val="000000"/>
                </a:solidFill>
                <a:latin typeface="Helvetica Neue"/>
                <a:ea typeface="Helvetica Neue"/>
              </a:rPr>
              <a:t>-</a:t>
            </a:r>
            <a:endParaRPr b="0" lang="fr-FR" sz="5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fr-FR" sz="8500" spc="-171" strike="noStrike">
                <a:solidFill>
                  <a:srgbClr val="000000"/>
                </a:solidFill>
                <a:latin typeface="Helvetica Neue"/>
                <a:ea typeface="Helvetica Neue"/>
              </a:rPr>
              <a:t>Content </a:t>
            </a:r>
            <a:endParaRPr b="0" lang="fr-FR" sz="8500" spc="-1" strike="noStrike"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1206360" y="3737880"/>
            <a:ext cx="21970440" cy="82551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1" lang="fr-FR" sz="52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1- Cleaning the Data </a:t>
            </a:r>
            <a:endParaRPr b="0" lang="fr-FR" sz="5200" spc="-1" strike="noStrike">
              <a:latin typeface="Arial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1" lang="fr-FR" sz="52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2- Exporting the Data into CSV File</a:t>
            </a:r>
            <a:endParaRPr b="0" lang="fr-FR" sz="5200" spc="-1" strike="noStrike">
              <a:latin typeface="Arial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1" lang="fr-FR" sz="52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3- Conducting a query on mysql </a:t>
            </a:r>
            <a:endParaRPr b="0" lang="fr-FR" sz="5200" spc="-1" strike="noStrike">
              <a:latin typeface="Arial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1" lang="fr-FR" sz="52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4- Some Insight </a:t>
            </a:r>
            <a:endParaRPr b="0" lang="fr-FR" sz="5200" spc="-1" strike="noStrike">
              <a:latin typeface="Arial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1" lang="fr-FR" sz="52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5- Challenges </a:t>
            </a:r>
            <a:endParaRPr b="0" lang="fr-FR" sz="5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/>
          </p:nvPr>
        </p:nvSpPr>
        <p:spPr>
          <a:xfrm>
            <a:off x="1206360" y="1069200"/>
            <a:ext cx="21970440" cy="72410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 algn="ctr">
              <a:lnSpc>
                <a:spcPct val="80000"/>
              </a:lnSpc>
              <a:buNone/>
              <a:tabLst>
                <a:tab algn="l" pos="0"/>
              </a:tabLst>
            </a:pPr>
            <a:r>
              <a:rPr b="0" lang="fr-FR" sz="24300" spc="-242" strike="noStrike">
                <a:solidFill>
                  <a:srgbClr val="000000"/>
                </a:solidFill>
                <a:latin typeface="Helvetica Neue"/>
                <a:ea typeface="Helvetica Neue"/>
              </a:rPr>
              <a:t>Macro/ Micro Cleaning </a:t>
            </a:r>
            <a:endParaRPr b="0" lang="fr-FR" sz="24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1206360" y="1079640"/>
            <a:ext cx="21970440" cy="14342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fr-FR" sz="8500" spc="-171" strike="noStrike">
                <a:solidFill>
                  <a:srgbClr val="000000"/>
                </a:solidFill>
                <a:latin typeface="Helvetica Neue"/>
                <a:ea typeface="Helvetica Neue"/>
              </a:rPr>
              <a:t>Macro Level </a:t>
            </a:r>
            <a:endParaRPr b="0" lang="fr-FR" sz="8500" spc="-1" strike="noStrike"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/>
          </p:nvPr>
        </p:nvSpPr>
        <p:spPr>
          <a:xfrm>
            <a:off x="709200" y="3240000"/>
            <a:ext cx="21970440" cy="82551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fr-FR" sz="5500" spc="-1" strike="noStrike">
                <a:solidFill>
                  <a:srgbClr val="000000"/>
                </a:solidFill>
                <a:latin typeface="Helvetica Neue"/>
              </a:rPr>
              <a:t>1- Look at the raw file for preliminary insight</a:t>
            </a: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fr-FR" sz="5500" spc="-1" strike="noStrike">
                <a:solidFill>
                  <a:srgbClr val="000000"/>
                </a:solidFill>
                <a:latin typeface="Helvetica Neue"/>
              </a:rPr>
              <a:t>2-  Fix structural errors: </a:t>
            </a: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fr-FR" sz="5500" spc="-1" strike="noStrike">
                <a:solidFill>
                  <a:srgbClr val="000000"/>
                </a:solidFill>
                <a:latin typeface="Helvetica Neue"/>
              </a:rPr>
              <a:t>a-to_lower_letter=[‘TargetIndividualProject','Gender','City','Influenced','MentalDisorder','ReasonsForLack','ReasonsForLack']</a:t>
            </a: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fr-FR" sz="5500" spc="-1" strike="noStrike">
                <a:solidFill>
                  <a:srgbClr val="000000"/>
                </a:solidFill>
                <a:latin typeface="Helvetica Neue"/>
              </a:rPr>
              <a:t>for i in to_lower_letter:</a:t>
            </a: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fr-FR" sz="5500" spc="-1" strike="noStrike">
                <a:solidFill>
                  <a:srgbClr val="000000"/>
                </a:solidFill>
                <a:latin typeface="Helvetica Neue"/>
              </a:rPr>
              <a:t>       </a:t>
            </a:r>
            <a:r>
              <a:rPr b="0" lang="fr-FR" sz="5500" spc="-1" strike="noStrike">
                <a:solidFill>
                  <a:srgbClr val="000000"/>
                </a:solidFill>
                <a:latin typeface="Helvetica Neue"/>
              </a:rPr>
              <a:t>data[i]=data[i].str.lower()</a:t>
            </a: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fr-FR" sz="5500" spc="-1" strike="noStrike">
                <a:solidFill>
                  <a:srgbClr val="000000"/>
                </a:solidFill>
                <a:latin typeface="Helvetica Neue"/>
              </a:rPr>
              <a:t>b-</a:t>
            </a: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fr-FR" sz="5500" spc="-1" strike="noStrike">
                <a:solidFill>
                  <a:srgbClr val="000000"/>
                </a:solidFill>
                <a:latin typeface="Helvetica Neue"/>
              </a:rPr>
              <a:t>data.rename(columns={'Target-ent_competency':'TargetEntCompetency'}, inplace=True)</a:t>
            </a: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55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5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"/>
          <p:cNvSpPr/>
          <p:nvPr/>
        </p:nvSpPr>
        <p:spPr>
          <a:xfrm>
            <a:off x="12290040" y="6825240"/>
            <a:ext cx="24444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1800" spc="-1" strike="noStrike">
                <a:latin typeface="Arial"/>
              </a:rPr>
              <a:t> 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21" name=""/>
          <p:cNvSpPr/>
          <p:nvPr/>
        </p:nvSpPr>
        <p:spPr>
          <a:xfrm>
            <a:off x="12290040" y="6825240"/>
            <a:ext cx="24444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1800" spc="-1" strike="noStrike">
                <a:latin typeface="Arial"/>
              </a:rPr>
              <a:t> 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322" name="" descr=""/>
          <p:cNvPicPr/>
          <p:nvPr/>
        </p:nvPicPr>
        <p:blipFill>
          <a:blip r:embed="rId1"/>
          <a:stretch/>
        </p:blipFill>
        <p:spPr>
          <a:xfrm>
            <a:off x="110520" y="0"/>
            <a:ext cx="16292520" cy="9151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13641120" y="457560"/>
            <a:ext cx="9778320" cy="58816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fr-FR" sz="8500" spc="-171" strike="noStrike">
                <a:solidFill>
                  <a:srgbClr val="000000"/>
                </a:solidFill>
                <a:latin typeface="Helvetica Neue"/>
                <a:ea typeface="Helvetica Neue"/>
              </a:rPr>
              <a:t>Micro Level Cleaning </a:t>
            </a:r>
            <a:endParaRPr b="0" lang="fr-FR" sz="8500" spc="-1" strike="noStrike">
              <a:latin typeface="Arial"/>
            </a:endParaRPr>
          </a:p>
        </p:txBody>
      </p:sp>
      <p:pic>
        <p:nvPicPr>
          <p:cNvPr id="324" name="Screenshot 2022-08-14 at 17.33.06.png" descr="Screenshot 2022-08-14 at 17.33.06.png"/>
          <p:cNvPicPr/>
          <p:nvPr/>
        </p:nvPicPr>
        <p:blipFill>
          <a:blip r:embed="rId1"/>
          <a:stretch/>
        </p:blipFill>
        <p:spPr>
          <a:xfrm>
            <a:off x="93960" y="-104040"/>
            <a:ext cx="12705480" cy="700524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1206360" y="1270080"/>
            <a:ext cx="9778320" cy="58816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fr-FR" sz="8500" spc="-171" strike="noStrike">
                <a:solidFill>
                  <a:srgbClr val="000000"/>
                </a:solidFill>
                <a:latin typeface="Helvetica Neue"/>
                <a:ea typeface="Helvetica Neue"/>
              </a:rPr>
              <a:t>Look for Outlier </a:t>
            </a:r>
            <a:endParaRPr b="0" lang="fr-FR" sz="8500" spc="-1" strike="noStrike"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/>
          </p:nvPr>
        </p:nvSpPr>
        <p:spPr>
          <a:xfrm>
            <a:off x="1206360" y="7060680"/>
            <a:ext cx="9778320" cy="5384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27" name="Text"/>
          <p:cNvSpPr/>
          <p:nvPr/>
        </p:nvSpPr>
        <p:spPr>
          <a:xfrm>
            <a:off x="14996160" y="6269760"/>
            <a:ext cx="672120" cy="4608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8" name="how-about-none.jpeg" descr="how-about-none.jpeg"/>
          <p:cNvPicPr/>
          <p:nvPr/>
        </p:nvPicPr>
        <p:blipFill>
          <a:blip r:embed="rId1"/>
          <a:stretch/>
        </p:blipFill>
        <p:spPr>
          <a:xfrm>
            <a:off x="14842440" y="3285360"/>
            <a:ext cx="9099000" cy="90990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/>
          </p:nvPr>
        </p:nvSpPr>
        <p:spPr>
          <a:xfrm>
            <a:off x="1206360" y="2373120"/>
            <a:ext cx="9778320" cy="934200"/>
          </a:xfrm>
          <a:prstGeom prst="rect">
            <a:avLst/>
          </a:prstGeom>
          <a:noFill/>
          <a:ln w="12600">
            <a:noFill/>
          </a:ln>
        </p:spPr>
        <p:txBody>
          <a:bodyPr lIns="45720" rIns="45720" tIns="0" bIns="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55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Deal with missing Data </a:t>
            </a:r>
            <a:endParaRPr b="0" lang="fr-FR" sz="5500" spc="-1" strike="noStrike"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1206360" y="4248360"/>
            <a:ext cx="9778320" cy="8255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0" lang="fr-FR" sz="4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data.loc[data['ReasonsForLack'].isna()==True,'ReasonsForLack']='no reason given’</a:t>
            </a:r>
            <a:endParaRPr b="0" lang="fr-FR" sz="4800" spc="-1" strike="noStrike">
              <a:latin typeface="Arial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0" lang="fr-FR" sz="4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data.loc[data[‘MentalDisorder'].isna()==True,'MentalDisorder']='undisclosed</a:t>
            </a:r>
            <a:endParaRPr b="0" lang="fr-FR" sz="4800" spc="-1" strike="noStrike">
              <a:latin typeface="Arial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0" lang="fr-FR" sz="4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data.loc[data['Age'].isna()==True,'Age']=round(data['Age'].mean())</a:t>
            </a:r>
            <a:endParaRPr b="0" lang="fr-FR" sz="4800" spc="-1" strike="noStrike">
              <a:latin typeface="Arial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0" lang="fr-FR" sz="4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data['Age'].mean()</a:t>
            </a:r>
            <a:endParaRPr b="0" lang="fr-FR" sz="4800" spc="-1" strike="noStrike">
              <a:latin typeface="Arial"/>
            </a:endParaRPr>
          </a:p>
        </p:txBody>
      </p:sp>
      <p:pic>
        <p:nvPicPr>
          <p:cNvPr id="331" name="Screenshot 2022-08-14 at 17.47.13.png" descr="Screenshot 2022-08-14 at 17.47.13.png"/>
          <p:cNvPicPr/>
          <p:nvPr/>
        </p:nvPicPr>
        <p:blipFill>
          <a:blip r:embed="rId1"/>
          <a:stretch/>
        </p:blipFill>
        <p:spPr>
          <a:xfrm>
            <a:off x="15091920" y="-12960"/>
            <a:ext cx="9263520" cy="759168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>
                <p:childTnLst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/>
          </p:nvPr>
        </p:nvSpPr>
        <p:spPr>
          <a:xfrm>
            <a:off x="1206360" y="4248360"/>
            <a:ext cx="9778320" cy="8255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0" lang="fr-FR" sz="3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#putting mean age to fill the empty age data </a:t>
            </a:r>
            <a:endParaRPr b="0" lang="fr-FR" sz="3800" spc="-1" strike="noStrike">
              <a:latin typeface="Arial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0" lang="fr-FR" sz="3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data.loc[data[‘Age'].isna()==True,'Age']=round(data['Age'].mean())         data[‘Age’].mean()                      </a:t>
            </a:r>
            <a:endParaRPr b="0" lang="fr-FR" sz="3800" spc="-1" strike="noStrike">
              <a:latin typeface="Arial"/>
            </a:endParaRPr>
          </a:p>
          <a:p>
            <a:pPr marL="609480" indent="-609480">
              <a:lnSpc>
                <a:spcPct val="90000"/>
              </a:lnSpc>
              <a:spcBef>
                <a:spcPts val="4501"/>
              </a:spcBef>
              <a:buClr>
                <a:srgbClr val="000000"/>
              </a:buClr>
              <a:buSzPct val="123000"/>
              <a:buFont typeface="Symbol"/>
              <a:buChar char=""/>
            </a:pPr>
            <a:r>
              <a:rPr b="0" lang="fr-FR" sz="3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#dropping unnecessary columns                                 data.drop(columns="ReasonsForLack", inplace=True)</a:t>
            </a:r>
            <a:endParaRPr b="0" lang="fr-FR" sz="3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</TotalTime>
  <Application>LibreOffice/7.3.4.2$Windows_X86_64 LibreOffice_project/728fec16bd5f605073805c3c9e7c4212a0120dc5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fr-FR</dc:language>
  <cp:lastModifiedBy/>
  <dcterms:modified xsi:type="dcterms:W3CDTF">2022-08-15T14:48:57Z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